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5" r:id="rId1"/>
  </p:sldMasterIdLst>
  <p:notesMasterIdLst>
    <p:notesMasterId r:id="rId16"/>
  </p:notesMasterIdLst>
  <p:sldIdLst>
    <p:sldId id="256" r:id="rId2"/>
    <p:sldId id="257" r:id="rId3"/>
    <p:sldId id="260" r:id="rId4"/>
    <p:sldId id="262" r:id="rId5"/>
    <p:sldId id="263" r:id="rId6"/>
    <p:sldId id="264" r:id="rId7"/>
    <p:sldId id="265" r:id="rId8"/>
    <p:sldId id="266" r:id="rId9"/>
    <p:sldId id="267" r:id="rId10"/>
    <p:sldId id="271" r:id="rId11"/>
    <p:sldId id="272" r:id="rId12"/>
    <p:sldId id="269" r:id="rId13"/>
    <p:sldId id="268" r:id="rId14"/>
    <p:sldId id="261" r:id="rId1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DBE8"/>
    <a:srgbClr val="8DB9CA"/>
    <a:srgbClr val="F6BE00"/>
    <a:srgbClr val="D6D2C4"/>
    <a:srgbClr val="B2E2ED"/>
    <a:srgbClr val="00FFFF"/>
    <a:srgbClr val="00FDFF"/>
    <a:srgbClr val="BBC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005"/>
    <p:restoredTop sz="94705"/>
  </p:normalViewPr>
  <p:slideViewPr>
    <p:cSldViewPr snapToGrid="0" snapToObjects="1">
      <p:cViewPr varScale="1">
        <p:scale>
          <a:sx n="148" d="100"/>
          <a:sy n="148" d="100"/>
        </p:scale>
        <p:origin x="1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EE1CD-6EDF-5C43-ACE9-942F6C137C3E}" type="datetimeFigureOut">
              <a:rPr lang="en-US" smtClean="0"/>
              <a:t>6/26/2018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55201-7865-8744-8A9B-9F5FC03C5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07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463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8DB9CA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606039"/>
            <a:ext cx="7886700" cy="202668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9144000" cy="1235075"/>
            <a:chOff x="0" y="-66259"/>
            <a:chExt cx="9144000" cy="1235075"/>
          </a:xfrm>
        </p:grpSpPr>
        <p:sp>
          <p:nvSpPr>
            <p:cNvPr id="10" name="Freeform 24"/>
            <p:cNvSpPr>
              <a:spLocks/>
            </p:cNvSpPr>
            <p:nvPr/>
          </p:nvSpPr>
          <p:spPr bwMode="auto">
            <a:xfrm>
              <a:off x="0" y="-66259"/>
              <a:ext cx="9144000" cy="1235075"/>
            </a:xfrm>
            <a:custGeom>
              <a:avLst/>
              <a:gdLst>
                <a:gd name="T0" fmla="*/ 0 w 1123"/>
                <a:gd name="T1" fmla="*/ 0 h 151"/>
                <a:gd name="T2" fmla="*/ 0 w 1123"/>
                <a:gd name="T3" fmla="*/ 151 h 151"/>
                <a:gd name="T4" fmla="*/ 844 w 1123"/>
                <a:gd name="T5" fmla="*/ 151 h 151"/>
                <a:gd name="T6" fmla="*/ 841 w 1123"/>
                <a:gd name="T7" fmla="*/ 148 h 151"/>
                <a:gd name="T8" fmla="*/ 832 w 1123"/>
                <a:gd name="T9" fmla="*/ 122 h 151"/>
                <a:gd name="T10" fmla="*/ 832 w 1123"/>
                <a:gd name="T11" fmla="*/ 72 h 151"/>
                <a:gd name="T12" fmla="*/ 859 w 1123"/>
                <a:gd name="T13" fmla="*/ 72 h 151"/>
                <a:gd name="T14" fmla="*/ 859 w 1123"/>
                <a:gd name="T15" fmla="*/ 124 h 151"/>
                <a:gd name="T16" fmla="*/ 863 w 1123"/>
                <a:gd name="T17" fmla="*/ 135 h 151"/>
                <a:gd name="T18" fmla="*/ 871 w 1123"/>
                <a:gd name="T19" fmla="*/ 138 h 151"/>
                <a:gd name="T20" fmla="*/ 880 w 1123"/>
                <a:gd name="T21" fmla="*/ 135 h 151"/>
                <a:gd name="T22" fmla="*/ 883 w 1123"/>
                <a:gd name="T23" fmla="*/ 124 h 151"/>
                <a:gd name="T24" fmla="*/ 883 w 1123"/>
                <a:gd name="T25" fmla="*/ 72 h 151"/>
                <a:gd name="T26" fmla="*/ 910 w 1123"/>
                <a:gd name="T27" fmla="*/ 72 h 151"/>
                <a:gd name="T28" fmla="*/ 910 w 1123"/>
                <a:gd name="T29" fmla="*/ 117 h 151"/>
                <a:gd name="T30" fmla="*/ 900 w 1123"/>
                <a:gd name="T31" fmla="*/ 148 h 151"/>
                <a:gd name="T32" fmla="*/ 897 w 1123"/>
                <a:gd name="T33" fmla="*/ 151 h 151"/>
                <a:gd name="T34" fmla="*/ 937 w 1123"/>
                <a:gd name="T35" fmla="*/ 151 h 151"/>
                <a:gd name="T36" fmla="*/ 920 w 1123"/>
                <a:gd name="T37" fmla="*/ 114 h 151"/>
                <a:gd name="T38" fmla="*/ 964 w 1123"/>
                <a:gd name="T39" fmla="*/ 69 h 151"/>
                <a:gd name="T40" fmla="*/ 998 w 1123"/>
                <a:gd name="T41" fmla="*/ 82 h 151"/>
                <a:gd name="T42" fmla="*/ 1005 w 1123"/>
                <a:gd name="T43" fmla="*/ 92 h 151"/>
                <a:gd name="T44" fmla="*/ 982 w 1123"/>
                <a:gd name="T45" fmla="*/ 103 h 151"/>
                <a:gd name="T46" fmla="*/ 965 w 1123"/>
                <a:gd name="T47" fmla="*/ 89 h 151"/>
                <a:gd name="T48" fmla="*/ 953 w 1123"/>
                <a:gd name="T49" fmla="*/ 94 h 151"/>
                <a:gd name="T50" fmla="*/ 947 w 1123"/>
                <a:gd name="T51" fmla="*/ 113 h 151"/>
                <a:gd name="T52" fmla="*/ 965 w 1123"/>
                <a:gd name="T53" fmla="*/ 137 h 151"/>
                <a:gd name="T54" fmla="*/ 982 w 1123"/>
                <a:gd name="T55" fmla="*/ 123 h 151"/>
                <a:gd name="T56" fmla="*/ 1005 w 1123"/>
                <a:gd name="T57" fmla="*/ 134 h 151"/>
                <a:gd name="T58" fmla="*/ 997 w 1123"/>
                <a:gd name="T59" fmla="*/ 146 h 151"/>
                <a:gd name="T60" fmla="*/ 991 w 1123"/>
                <a:gd name="T61" fmla="*/ 151 h 151"/>
                <a:gd name="T62" fmla="*/ 1016 w 1123"/>
                <a:gd name="T63" fmla="*/ 151 h 151"/>
                <a:gd name="T64" fmla="*/ 1016 w 1123"/>
                <a:gd name="T65" fmla="*/ 72 h 151"/>
                <a:gd name="T66" fmla="*/ 1042 w 1123"/>
                <a:gd name="T67" fmla="*/ 72 h 151"/>
                <a:gd name="T68" fmla="*/ 1042 w 1123"/>
                <a:gd name="T69" fmla="*/ 134 h 151"/>
                <a:gd name="T70" fmla="*/ 1077 w 1123"/>
                <a:gd name="T71" fmla="*/ 134 h 151"/>
                <a:gd name="T72" fmla="*/ 1077 w 1123"/>
                <a:gd name="T73" fmla="*/ 151 h 151"/>
                <a:gd name="T74" fmla="*/ 1123 w 1123"/>
                <a:gd name="T75" fmla="*/ 151 h 151"/>
                <a:gd name="T76" fmla="*/ 1123 w 1123"/>
                <a:gd name="T77" fmla="*/ 0 h 151"/>
                <a:gd name="T78" fmla="*/ 0 w 1123"/>
                <a:gd name="T7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151">
                  <a:moveTo>
                    <a:pt x="0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844" y="151"/>
                    <a:pt x="844" y="151"/>
                    <a:pt x="844" y="151"/>
                  </a:cubicBezTo>
                  <a:cubicBezTo>
                    <a:pt x="843" y="150"/>
                    <a:pt x="842" y="149"/>
                    <a:pt x="841" y="148"/>
                  </a:cubicBezTo>
                  <a:cubicBezTo>
                    <a:pt x="833" y="140"/>
                    <a:pt x="833" y="131"/>
                    <a:pt x="832" y="122"/>
                  </a:cubicBezTo>
                  <a:cubicBezTo>
                    <a:pt x="832" y="72"/>
                    <a:pt x="832" y="72"/>
                    <a:pt x="832" y="72"/>
                  </a:cubicBezTo>
                  <a:cubicBezTo>
                    <a:pt x="859" y="72"/>
                    <a:pt x="859" y="72"/>
                    <a:pt x="859" y="72"/>
                  </a:cubicBezTo>
                  <a:cubicBezTo>
                    <a:pt x="859" y="124"/>
                    <a:pt x="859" y="124"/>
                    <a:pt x="859" y="124"/>
                  </a:cubicBezTo>
                  <a:cubicBezTo>
                    <a:pt x="859" y="128"/>
                    <a:pt x="860" y="132"/>
                    <a:pt x="863" y="135"/>
                  </a:cubicBezTo>
                  <a:cubicBezTo>
                    <a:pt x="865" y="137"/>
                    <a:pt x="868" y="138"/>
                    <a:pt x="871" y="138"/>
                  </a:cubicBezTo>
                  <a:cubicBezTo>
                    <a:pt x="875" y="138"/>
                    <a:pt x="878" y="136"/>
                    <a:pt x="880" y="135"/>
                  </a:cubicBezTo>
                  <a:cubicBezTo>
                    <a:pt x="883" y="132"/>
                    <a:pt x="883" y="128"/>
                    <a:pt x="883" y="124"/>
                  </a:cubicBezTo>
                  <a:cubicBezTo>
                    <a:pt x="883" y="72"/>
                    <a:pt x="883" y="72"/>
                    <a:pt x="883" y="72"/>
                  </a:cubicBezTo>
                  <a:cubicBezTo>
                    <a:pt x="910" y="72"/>
                    <a:pt x="910" y="72"/>
                    <a:pt x="910" y="72"/>
                  </a:cubicBezTo>
                  <a:cubicBezTo>
                    <a:pt x="910" y="117"/>
                    <a:pt x="910" y="117"/>
                    <a:pt x="910" y="117"/>
                  </a:cubicBezTo>
                  <a:cubicBezTo>
                    <a:pt x="910" y="126"/>
                    <a:pt x="910" y="139"/>
                    <a:pt x="900" y="148"/>
                  </a:cubicBezTo>
                  <a:cubicBezTo>
                    <a:pt x="899" y="149"/>
                    <a:pt x="898" y="150"/>
                    <a:pt x="897" y="151"/>
                  </a:cubicBezTo>
                  <a:cubicBezTo>
                    <a:pt x="937" y="151"/>
                    <a:pt x="937" y="151"/>
                    <a:pt x="937" y="151"/>
                  </a:cubicBezTo>
                  <a:cubicBezTo>
                    <a:pt x="925" y="142"/>
                    <a:pt x="920" y="128"/>
                    <a:pt x="920" y="114"/>
                  </a:cubicBezTo>
                  <a:cubicBezTo>
                    <a:pt x="920" y="92"/>
                    <a:pt x="935" y="69"/>
                    <a:pt x="964" y="69"/>
                  </a:cubicBezTo>
                  <a:cubicBezTo>
                    <a:pt x="976" y="69"/>
                    <a:pt x="989" y="73"/>
                    <a:pt x="998" y="82"/>
                  </a:cubicBezTo>
                  <a:cubicBezTo>
                    <a:pt x="1001" y="86"/>
                    <a:pt x="1003" y="89"/>
                    <a:pt x="1005" y="92"/>
                  </a:cubicBezTo>
                  <a:cubicBezTo>
                    <a:pt x="982" y="103"/>
                    <a:pt x="982" y="103"/>
                    <a:pt x="982" y="103"/>
                  </a:cubicBezTo>
                  <a:cubicBezTo>
                    <a:pt x="980" y="98"/>
                    <a:pt x="976" y="89"/>
                    <a:pt x="965" y="89"/>
                  </a:cubicBezTo>
                  <a:cubicBezTo>
                    <a:pt x="959" y="89"/>
                    <a:pt x="955" y="92"/>
                    <a:pt x="953" y="94"/>
                  </a:cubicBezTo>
                  <a:cubicBezTo>
                    <a:pt x="947" y="100"/>
                    <a:pt x="947" y="109"/>
                    <a:pt x="947" y="113"/>
                  </a:cubicBezTo>
                  <a:cubicBezTo>
                    <a:pt x="947" y="125"/>
                    <a:pt x="952" y="137"/>
                    <a:pt x="965" y="137"/>
                  </a:cubicBezTo>
                  <a:cubicBezTo>
                    <a:pt x="977" y="137"/>
                    <a:pt x="981" y="126"/>
                    <a:pt x="982" y="123"/>
                  </a:cubicBezTo>
                  <a:cubicBezTo>
                    <a:pt x="1005" y="134"/>
                    <a:pt x="1005" y="134"/>
                    <a:pt x="1005" y="134"/>
                  </a:cubicBezTo>
                  <a:cubicBezTo>
                    <a:pt x="1003" y="138"/>
                    <a:pt x="1001" y="142"/>
                    <a:pt x="997" y="146"/>
                  </a:cubicBezTo>
                  <a:cubicBezTo>
                    <a:pt x="995" y="148"/>
                    <a:pt x="993" y="150"/>
                    <a:pt x="991" y="151"/>
                  </a:cubicBezTo>
                  <a:cubicBezTo>
                    <a:pt x="1016" y="151"/>
                    <a:pt x="1016" y="151"/>
                    <a:pt x="1016" y="151"/>
                  </a:cubicBezTo>
                  <a:cubicBezTo>
                    <a:pt x="1016" y="72"/>
                    <a:pt x="1016" y="72"/>
                    <a:pt x="1016" y="72"/>
                  </a:cubicBezTo>
                  <a:cubicBezTo>
                    <a:pt x="1042" y="72"/>
                    <a:pt x="1042" y="72"/>
                    <a:pt x="1042" y="72"/>
                  </a:cubicBezTo>
                  <a:cubicBezTo>
                    <a:pt x="1042" y="134"/>
                    <a:pt x="1042" y="134"/>
                    <a:pt x="1042" y="134"/>
                  </a:cubicBezTo>
                  <a:cubicBezTo>
                    <a:pt x="1077" y="134"/>
                    <a:pt x="1077" y="134"/>
                    <a:pt x="1077" y="134"/>
                  </a:cubicBezTo>
                  <a:cubicBezTo>
                    <a:pt x="1077" y="151"/>
                    <a:pt x="1077" y="151"/>
                    <a:pt x="1077" y="151"/>
                  </a:cubicBezTo>
                  <a:cubicBezTo>
                    <a:pt x="1123" y="151"/>
                    <a:pt x="1123" y="151"/>
                    <a:pt x="1123" y="151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DB9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420182" y="514785"/>
              <a:ext cx="257986" cy="303133"/>
            </a:xfrm>
            <a:prstGeom prst="rect">
              <a:avLst/>
            </a:prstGeom>
          </p:spPr>
        </p:pic>
      </p:grp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87999" y="288000"/>
            <a:ext cx="5488958" cy="2930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tx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tx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in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94718"/>
            <a:ext cx="4629150" cy="3745062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994718"/>
            <a:ext cx="2949178" cy="3745062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8DB9CA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1588"/>
            <a:ext cx="9144000" cy="741363"/>
            <a:chOff x="0" y="-1588"/>
            <a:chExt cx="9144000" cy="741363"/>
          </a:xfrm>
          <a:solidFill>
            <a:srgbClr val="D6D2C4"/>
          </a:solidFill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DB9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  <a:noFill/>
          </p:spPr>
        </p:pic>
      </p:grpSp>
      <p:sp>
        <p:nvSpPr>
          <p:cNvPr id="11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16000" y="216000"/>
            <a:ext cx="5488958" cy="2930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tx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tx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1771749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refram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38713"/>
            <a:ext cx="7886700" cy="67881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8DB9CA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012185"/>
            <a:ext cx="3886200" cy="26205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012185"/>
            <a:ext cx="3886200" cy="26205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658"/>
            <a:ext cx="9144000" cy="409398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16000" y="216000"/>
            <a:ext cx="5488958" cy="2930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tx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tx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00742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165187" y="165584"/>
            <a:ext cx="3216840" cy="7049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2700"/>
            <a:endParaRPr lang="en-GB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303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811" r:id="rId2"/>
    <p:sldLayoutId id="2147483813" r:id="rId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0000" indent="-9000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28650" y="1524463"/>
            <a:ext cx="3546743" cy="994172"/>
          </a:xfrm>
        </p:spPr>
        <p:txBody>
          <a:bodyPr/>
          <a:lstStyle/>
          <a:p>
            <a:r>
              <a:rPr lang="en-US" dirty="0"/>
              <a:t>Should we cycle there?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628650" y="2606039"/>
            <a:ext cx="3546743" cy="2026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Optimising</a:t>
            </a:r>
            <a:r>
              <a:rPr lang="en-US" sz="2400" dirty="0"/>
              <a:t> </a:t>
            </a:r>
            <a:r>
              <a:rPr lang="en-US" sz="2400" dirty="0" err="1"/>
              <a:t>TfL’s</a:t>
            </a:r>
            <a:r>
              <a:rPr lang="en-US" sz="2400" dirty="0"/>
              <a:t> bike redistribution strategy</a:t>
            </a:r>
          </a:p>
        </p:txBody>
      </p:sp>
      <p:pic>
        <p:nvPicPr>
          <p:cNvPr id="1026" name="Picture 2" descr="mage result for boris bik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4"/>
          <a:stretch/>
        </p:blipFill>
        <p:spPr bwMode="auto">
          <a:xfrm>
            <a:off x="5089792" y="1238250"/>
            <a:ext cx="4054207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7758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Clustering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75376" y="859315"/>
            <a:ext cx="8847854" cy="40681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94464" y="947452"/>
            <a:ext cx="862939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simplify the analysis and simulation we cluster stations according to their TFL assigned cluster name.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(net flow / cluster capacity) within the rush hours can be compared to highlight the clusters most in need to cycle redistribution.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1AC132-81B0-49C3-85A6-62B3DECA07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87" t="9075" r="8072" b="10004"/>
          <a:stretch/>
        </p:blipFill>
        <p:spPr>
          <a:xfrm>
            <a:off x="1880837" y="1581987"/>
            <a:ext cx="5255213" cy="261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86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Morning Rush Hours (07:00 -to 10:00)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889DD8-4EAC-42A7-A093-90A331C9B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16" y="954580"/>
            <a:ext cx="4367510" cy="38922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068388-955F-46C2-8F05-6EC66F2AC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098" y="943798"/>
            <a:ext cx="4401788" cy="391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81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Evening Rush Hours (16:00 to 19:00)</a:t>
            </a:r>
          </a:p>
        </p:txBody>
      </p:sp>
      <p:pic>
        <p:nvPicPr>
          <p:cNvPr id="10" name="Picture 9" descr="A close up of a logo&#10;&#10;Description generated with high confidence">
            <a:extLst>
              <a:ext uri="{FF2B5EF4-FFF2-40B4-BE49-F238E27FC236}">
                <a16:creationId xmlns:a16="http://schemas.microsoft.com/office/drawing/2014/main" id="{DF889DD8-4EAC-42A7-A093-90A331C9B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16" y="943798"/>
            <a:ext cx="4367510" cy="3913821"/>
          </a:xfrm>
          <a:prstGeom prst="rect">
            <a:avLst/>
          </a:prstGeom>
        </p:spPr>
      </p:pic>
      <p:pic>
        <p:nvPicPr>
          <p:cNvPr id="12" name="Picture 11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1F068388-955F-46C2-8F05-6EC66F2AC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43798"/>
            <a:ext cx="4425984" cy="391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64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152" y="859316"/>
            <a:ext cx="2886419" cy="4164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Current Redistribution Strategy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4464" y="947451"/>
            <a:ext cx="2791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774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152" y="859316"/>
            <a:ext cx="4363666" cy="4164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Simulating deliveries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4464" y="947451"/>
            <a:ext cx="4104581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simulation</a:t>
            </a:r>
          </a:p>
          <a:p>
            <a:endParaRPr lang="en-US" dirty="0"/>
          </a:p>
          <a:p>
            <a:r>
              <a:rPr lang="en-US" dirty="0" err="1"/>
              <a:t>TfL</a:t>
            </a:r>
            <a:r>
              <a:rPr lang="en-US" dirty="0"/>
              <a:t> bike rental usage data</a:t>
            </a:r>
          </a:p>
          <a:p>
            <a:endParaRPr lang="en-US" dirty="0"/>
          </a:p>
          <a:p>
            <a:r>
              <a:rPr lang="en-US" dirty="0"/>
              <a:t>5 years worth of data, with every journey tracked (2GB)</a:t>
            </a:r>
          </a:p>
          <a:p>
            <a:endParaRPr lang="en-US" dirty="0"/>
          </a:p>
          <a:p>
            <a:r>
              <a:rPr lang="en-US" dirty="0"/>
              <a:t>Data recorded: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Start and end locations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Start and end times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Duration of cycle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Bike Id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58130" y="859316"/>
            <a:ext cx="4445987" cy="4164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667534" y="947451"/>
            <a:ext cx="43365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Key assumptions</a:t>
            </a:r>
          </a:p>
          <a:p>
            <a:endParaRPr lang="en-US" sz="2400" dirty="0"/>
          </a:p>
          <a:p>
            <a:r>
              <a:rPr lang="en-US" dirty="0"/>
              <a:t>Drivers work hard, and don’t play at all.</a:t>
            </a:r>
          </a:p>
          <a:p>
            <a:r>
              <a:rPr lang="en-US" dirty="0"/>
              <a:t>Vans are always in use.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0332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152" y="859316"/>
            <a:ext cx="2886419" cy="4164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4464" y="947451"/>
            <a:ext cx="2791107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Dataset</a:t>
            </a:r>
          </a:p>
          <a:p>
            <a:endParaRPr lang="en-US" dirty="0"/>
          </a:p>
          <a:p>
            <a:r>
              <a:rPr lang="en-US" dirty="0" err="1"/>
              <a:t>TfL</a:t>
            </a:r>
            <a:r>
              <a:rPr lang="en-US" dirty="0"/>
              <a:t> bike rental usage data</a:t>
            </a:r>
          </a:p>
          <a:p>
            <a:endParaRPr lang="en-US" dirty="0"/>
          </a:p>
          <a:p>
            <a:r>
              <a:rPr lang="en-US" dirty="0"/>
              <a:t>5 years worth of data, with every journey tracked (2GB)</a:t>
            </a:r>
          </a:p>
          <a:p>
            <a:endParaRPr lang="en-US" dirty="0"/>
          </a:p>
          <a:p>
            <a:r>
              <a:rPr lang="en-US" dirty="0"/>
              <a:t>Data recorded: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Start and end locations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Start and end times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Duration of cycle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Bike Id</a:t>
            </a:r>
          </a:p>
        </p:txBody>
      </p:sp>
      <p:sp>
        <p:nvSpPr>
          <p:cNvPr id="9" name="Rectangle 8"/>
          <p:cNvSpPr/>
          <p:nvPr/>
        </p:nvSpPr>
        <p:spPr>
          <a:xfrm>
            <a:off x="3108425" y="859316"/>
            <a:ext cx="2886419" cy="4164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203737" y="947451"/>
            <a:ext cx="279110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Problem</a:t>
            </a:r>
          </a:p>
          <a:p>
            <a:endParaRPr lang="en-US" dirty="0"/>
          </a:p>
          <a:p>
            <a:r>
              <a:rPr lang="en-US" dirty="0"/>
              <a:t>Arrivals and </a:t>
            </a:r>
            <a:r>
              <a:rPr lang="en-US" dirty="0" err="1"/>
              <a:t>depatures</a:t>
            </a:r>
            <a:r>
              <a:rPr lang="en-US" dirty="0"/>
              <a:t> don’t balance, leading to either no bikes or no parking spots.</a:t>
            </a:r>
          </a:p>
          <a:p>
            <a:endParaRPr lang="en-US" dirty="0"/>
          </a:p>
          <a:p>
            <a:r>
              <a:rPr lang="en-US" dirty="0"/>
              <a:t>Vans are needed to redistribute bikes to avoid full or empty stations.</a:t>
            </a:r>
          </a:p>
          <a:p>
            <a:endParaRPr lang="en-US" dirty="0"/>
          </a:p>
          <a:p>
            <a:r>
              <a:rPr lang="en-US" b="1" dirty="0"/>
              <a:t>Can we come up with a strategy to </a:t>
            </a:r>
            <a:r>
              <a:rPr lang="en-US" b="1" dirty="0" err="1"/>
              <a:t>optimise</a:t>
            </a:r>
            <a:r>
              <a:rPr lang="en-US" b="1" dirty="0"/>
              <a:t> this?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17698" y="859316"/>
            <a:ext cx="2886419" cy="4164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213010" y="947451"/>
            <a:ext cx="279110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Tools</a:t>
            </a:r>
          </a:p>
          <a:p>
            <a:endParaRPr lang="en-US" dirty="0"/>
          </a:p>
          <a:p>
            <a:r>
              <a:rPr lang="en-US" dirty="0"/>
              <a:t>Analysis is performed on the amazing ASI cloud platform, </a:t>
            </a:r>
            <a:r>
              <a:rPr lang="en-US" dirty="0" err="1"/>
              <a:t>SherlockML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Data is read in and </a:t>
            </a:r>
            <a:r>
              <a:rPr lang="en-US" dirty="0" err="1"/>
              <a:t>summarised</a:t>
            </a:r>
            <a:r>
              <a:rPr lang="en-US" dirty="0"/>
              <a:t> using </a:t>
            </a:r>
            <a:r>
              <a:rPr lang="en-US" b="1" dirty="0"/>
              <a:t>pandas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Visualisation</a:t>
            </a:r>
            <a:r>
              <a:rPr lang="en-US" dirty="0"/>
              <a:t> using </a:t>
            </a:r>
            <a:r>
              <a:rPr lang="en-US" dirty="0" err="1"/>
              <a:t>matplotlib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Simulations using custom scripts.</a:t>
            </a:r>
          </a:p>
        </p:txBody>
      </p:sp>
    </p:spTree>
    <p:extLst>
      <p:ext uri="{BB962C8B-B14F-4D97-AF65-F5344CB8AC3E}">
        <p14:creationId xmlns:p14="http://schemas.microsoft.com/office/powerpoint/2010/main" val="1820373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Most trips occur during on weekdays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75376" y="1998128"/>
            <a:ext cx="8847854" cy="2940754"/>
            <a:chOff x="175376" y="2049887"/>
            <a:chExt cx="8847854" cy="294075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9955" y="2049887"/>
              <a:ext cx="4173275" cy="294075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376" y="2049887"/>
              <a:ext cx="4519247" cy="2940754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175376" y="859315"/>
            <a:ext cx="8847854" cy="1038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94464" y="947452"/>
            <a:ext cx="8629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trips peak mid week, and drop off on the weekends.</a:t>
            </a:r>
          </a:p>
          <a:p>
            <a:endParaRPr lang="en-US" dirty="0"/>
          </a:p>
          <a:p>
            <a:r>
              <a:rPr lang="en-US" dirty="0"/>
              <a:t>Weekday trips have the same duration, while weekend trips are longer.</a:t>
            </a:r>
          </a:p>
        </p:txBody>
      </p:sp>
    </p:spTree>
    <p:extLst>
      <p:ext uri="{BB962C8B-B14F-4D97-AF65-F5344CB8AC3E}">
        <p14:creationId xmlns:p14="http://schemas.microsoft.com/office/powerpoint/2010/main" val="969518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Warmer months are more popular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75376" y="859315"/>
            <a:ext cx="8847854" cy="1038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94464" y="947452"/>
            <a:ext cx="8629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trips occur in Summer.</a:t>
            </a:r>
          </a:p>
          <a:p>
            <a:endParaRPr lang="en-US" dirty="0"/>
          </a:p>
          <a:p>
            <a:r>
              <a:rPr lang="en-US" dirty="0"/>
              <a:t>Average trip duration is higher in warmer months.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265" y="1958919"/>
            <a:ext cx="3972965" cy="31083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76" y="1985947"/>
            <a:ext cx="4302732" cy="310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677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" y="2094843"/>
            <a:ext cx="4524861" cy="287945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16000" y="216000"/>
            <a:ext cx="7222768" cy="446282"/>
          </a:xfrm>
        </p:spPr>
        <p:txBody>
          <a:bodyPr/>
          <a:lstStyle/>
          <a:p>
            <a:r>
              <a:rPr lang="en-US" sz="2400">
                <a:solidFill>
                  <a:schemeClr val="bg1"/>
                </a:solidFill>
              </a:rPr>
              <a:t>Trips massively peak during the rush hours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75376" y="859315"/>
            <a:ext cx="8847854" cy="1038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94464" y="947452"/>
            <a:ext cx="8629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Trip frequency depends massively on the time of day.</a:t>
            </a:r>
          </a:p>
          <a:p>
            <a:endParaRPr lang="en-US" dirty="0"/>
          </a:p>
          <a:p>
            <a:r>
              <a:rPr lang="en-US" dirty="0"/>
              <a:t>For some reason, people at 2am take much longer trips. The reasons why are unclear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769" y="2094843"/>
            <a:ext cx="4178461" cy="287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95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16000" y="216000"/>
            <a:ext cx="7222768" cy="446282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Differences in traffic flows lead to shortages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46" y="861516"/>
            <a:ext cx="8625385" cy="418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26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16000" y="216000"/>
            <a:ext cx="7222768" cy="446282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Differences in traffic flows lead to shortages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6818" y="856650"/>
            <a:ext cx="6125758" cy="40838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90770" y="856650"/>
            <a:ext cx="2589457" cy="4164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486082" y="944785"/>
            <a:ext cx="23576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dot is a station.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1"/>
                </a:solidFill>
              </a:rPr>
              <a:t>Blue</a:t>
            </a:r>
            <a:r>
              <a:rPr lang="en-US" dirty="0"/>
              <a:t> dots show departures.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2"/>
                </a:solidFill>
              </a:rPr>
              <a:t>Orange</a:t>
            </a:r>
            <a:r>
              <a:rPr lang="en-US" dirty="0"/>
              <a:t> dots show arrivals.</a:t>
            </a:r>
          </a:p>
          <a:p>
            <a:endParaRPr lang="en-US" dirty="0"/>
          </a:p>
          <a:p>
            <a:r>
              <a:rPr lang="en-US" dirty="0"/>
              <a:t>The size of the dot shows the amount,.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12981" y="2800338"/>
            <a:ext cx="1041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Canary Wharf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94504" y="3530108"/>
            <a:ext cx="766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Waterloo</a:t>
            </a:r>
          </a:p>
        </p:txBody>
      </p:sp>
      <p:cxnSp>
        <p:nvCxnSpPr>
          <p:cNvPr id="11" name="Straight Arrow Connector 10"/>
          <p:cNvCxnSpPr>
            <a:stCxn id="9" idx="0"/>
          </p:cNvCxnSpPr>
          <p:nvPr/>
        </p:nvCxnSpPr>
        <p:spPr>
          <a:xfrm flipH="1" flipV="1">
            <a:off x="3402426" y="3077338"/>
            <a:ext cx="475260" cy="4527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81796" y="1942027"/>
            <a:ext cx="814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Hyde Park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052458" y="2274895"/>
            <a:ext cx="392402" cy="6236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773728" y="1551496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Kings X</a:t>
            </a:r>
          </a:p>
        </p:txBody>
      </p:sp>
      <p:cxnSp>
        <p:nvCxnSpPr>
          <p:cNvPr id="21" name="Straight Arrow Connector 20"/>
          <p:cNvCxnSpPr>
            <a:stCxn id="20" idx="2"/>
          </p:cNvCxnSpPr>
          <p:nvPr/>
        </p:nvCxnSpPr>
        <p:spPr>
          <a:xfrm flipH="1">
            <a:off x="3012386" y="1828495"/>
            <a:ext cx="75691" cy="228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53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7" y="856650"/>
            <a:ext cx="6125759" cy="4083839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16000" y="216000"/>
            <a:ext cx="7222768" cy="446282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Differences in traffic flows lead to shortages</a:t>
            </a:r>
          </a:p>
        </p:txBody>
      </p:sp>
      <p:sp>
        <p:nvSpPr>
          <p:cNvPr id="6" name="Rectangle 5"/>
          <p:cNvSpPr/>
          <p:nvPr/>
        </p:nvSpPr>
        <p:spPr>
          <a:xfrm>
            <a:off x="6390770" y="856650"/>
            <a:ext cx="2589457" cy="4164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486082" y="944785"/>
            <a:ext cx="23576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dot is a station.</a:t>
            </a:r>
          </a:p>
          <a:p>
            <a:endParaRPr lang="en-US" dirty="0"/>
          </a:p>
          <a:p>
            <a:r>
              <a:rPr lang="en-US" dirty="0"/>
              <a:t>The size of the dot shows the amount of bikes at the station.</a:t>
            </a:r>
          </a:p>
          <a:p>
            <a:endParaRPr lang="en-US" dirty="0"/>
          </a:p>
          <a:p>
            <a:r>
              <a:rPr lang="en-US" dirty="0"/>
              <a:t>Bikes flow inward in the morning, outwards in the evenings.</a:t>
            </a:r>
          </a:p>
        </p:txBody>
      </p:sp>
    </p:spTree>
    <p:extLst>
      <p:ext uri="{BB962C8B-B14F-4D97-AF65-F5344CB8AC3E}">
        <p14:creationId xmlns:p14="http://schemas.microsoft.com/office/powerpoint/2010/main" val="1244368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16000" y="216000"/>
            <a:ext cx="7222768" cy="446282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There are several key stations for journeys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57" y="791190"/>
            <a:ext cx="8448743" cy="42428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91368" y="3643952"/>
            <a:ext cx="26613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width of the </a:t>
            </a:r>
            <a:r>
              <a:rPr lang="en-US"/>
              <a:t>line is proportional to the number of journeys between the two stations.</a:t>
            </a:r>
          </a:p>
        </p:txBody>
      </p:sp>
    </p:spTree>
    <p:extLst>
      <p:ext uri="{BB962C8B-B14F-4D97-AF65-F5344CB8AC3E}">
        <p14:creationId xmlns:p14="http://schemas.microsoft.com/office/powerpoint/2010/main" val="427687187"/>
      </p:ext>
    </p:extLst>
  </p:cSld>
  <p:clrMapOvr>
    <a:masterClrMapping/>
  </p:clrMapOvr>
</p:sld>
</file>

<file path=ppt/theme/theme1.xml><?xml version="1.0" encoding="utf-8"?>
<a:theme xmlns:a="http://schemas.openxmlformats.org/drawingml/2006/main" name="4_Custom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L Light Blue" id="{6BCB70AE-30C0-D942-8E9F-C2D856358E30}" vid="{DE4B1608-D028-E147-A530-FAB14C4C7C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UCL Light Blue</Template>
  <TotalTime>221</TotalTime>
  <Words>439</Words>
  <Application>Microsoft Office PowerPoint</Application>
  <PresentationFormat>On-screen Show (16:9)</PresentationFormat>
  <Paragraphs>97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Mangal</vt:lpstr>
      <vt:lpstr>4_Custom Design</vt:lpstr>
      <vt:lpstr>Should we cycle there?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Should we c</dc:title>
  <dc:creator>Staddon, Michael</dc:creator>
  <cp:lastModifiedBy>Josh Tingey</cp:lastModifiedBy>
  <cp:revision>15</cp:revision>
  <dcterms:created xsi:type="dcterms:W3CDTF">2018-06-26T11:15:44Z</dcterms:created>
  <dcterms:modified xsi:type="dcterms:W3CDTF">2018-06-26T15:17:09Z</dcterms:modified>
</cp:coreProperties>
</file>